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8" r:id="rId9"/>
    <p:sldId id="269" r:id="rId10"/>
    <p:sldId id="270" r:id="rId11"/>
    <p:sldId id="271" r:id="rId12"/>
    <p:sldId id="272" r:id="rId13"/>
    <p:sldId id="273" r:id="rId14"/>
    <p:sldId id="263" r:id="rId15"/>
    <p:sldId id="264" r:id="rId16"/>
    <p:sldId id="265" r:id="rId17"/>
    <p:sldId id="266" r:id="rId18"/>
    <p:sldId id="267"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3"/>
    <p:restoredTop sz="94664"/>
  </p:normalViewPr>
  <p:slideViewPr>
    <p:cSldViewPr snapToGrid="0" snapToObjects="1">
      <p:cViewPr varScale="1">
        <p:scale>
          <a:sx n="50" d="100"/>
          <a:sy n="50" d="100"/>
        </p:scale>
        <p:origin x="184"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A949-0132-D84E-8AA7-D9E70916CF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969C22-B142-864A-B93F-FDF713AC0F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853C5A-6F92-C741-BEAD-23A484D02323}"/>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D0C9C49F-CA8F-514C-A483-6F3F759BF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5DEEE-EF72-A54B-8654-441019B0AE3D}"/>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140488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C54D-B05C-D742-9F64-ED6E3B34DA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60D5AA-9F78-6F4E-8353-90C02473F2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B17E2-CAE0-3C4F-9B45-8A64846B9D4F}"/>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CA20D060-CC63-A345-B55C-753436ED9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64F85-5047-C542-A010-26A9399EAAB2}"/>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4204167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2A8D11-E9AC-5C47-A0B2-87D834FD7D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7CD49-7A27-DB43-88A2-529F67FFD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F3A78-5FB1-CC45-8DA9-3CB78F289E2D}"/>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0980C746-A136-9340-B5BC-A2942E7D8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33F26-FE10-D549-9227-31FAD8A5115A}"/>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2766974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D894-10C6-834A-B6A5-56FACA3616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C94912-FCC4-C44E-B4E5-86F986CE8B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F0041-71E0-6C4F-B225-396C326171F1}"/>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ABB57931-839F-074D-93EF-AB8B503EC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9A0BC-1E1F-224F-B7B7-A69F08654AF0}"/>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30057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C139-CADC-EF40-829C-67829E20A5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62C29C-B6EF-E340-A9B0-E52A856E1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626221-B89B-644D-A688-01E50ECF047B}"/>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464896AC-64AD-7243-A136-705A0CCEA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56D5C-B372-BB4A-AA70-849FDD783BA9}"/>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233246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AF05-3816-6C40-A59C-2F181E45A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8EACD5-259B-784C-9D00-5E975127C1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E22C92-2697-0242-95FC-30BFBC8B54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96774-EDA4-C147-924D-0FFF626B6B8A}"/>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6" name="Footer Placeholder 5">
            <a:extLst>
              <a:ext uri="{FF2B5EF4-FFF2-40B4-BE49-F238E27FC236}">
                <a16:creationId xmlns:a16="http://schemas.microsoft.com/office/drawing/2014/main" id="{C818A669-1624-384E-B9C3-ECDDFE16F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CA109-9223-3E42-BE14-5816783E0152}"/>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1840639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34C1-2E62-4941-81CB-C18BF1A164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F09A2-7D93-054F-8CBD-2385229A7E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3E82DC-DB7B-3F44-8340-44F3185A08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7A700E-83DC-4B41-A2C2-B02F8B8DC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B0274-34F2-0744-9EB9-5C4F46AAE4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917F58-CDF4-0E4A-A6E8-1BCB5C716B26}"/>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8" name="Footer Placeholder 7">
            <a:extLst>
              <a:ext uri="{FF2B5EF4-FFF2-40B4-BE49-F238E27FC236}">
                <a16:creationId xmlns:a16="http://schemas.microsoft.com/office/drawing/2014/main" id="{241627D2-B3B5-6149-A995-5EDFEBA142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3EAC7D-6242-0641-A4F4-6AC9BC533F6F}"/>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347378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5A6DF-8BEC-7547-AE67-F84CD3846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C5284B-9761-844E-96E7-C74EDD5456B1}"/>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4" name="Footer Placeholder 3">
            <a:extLst>
              <a:ext uri="{FF2B5EF4-FFF2-40B4-BE49-F238E27FC236}">
                <a16:creationId xmlns:a16="http://schemas.microsoft.com/office/drawing/2014/main" id="{FFED4179-ED49-6247-A9E7-BFD5E82318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6CFE85-BE15-5B47-AE7A-E8DC1A06DA80}"/>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148795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4B4C2B-3C7C-5D48-AEEF-82675E32744E}"/>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3" name="Footer Placeholder 2">
            <a:extLst>
              <a:ext uri="{FF2B5EF4-FFF2-40B4-BE49-F238E27FC236}">
                <a16:creationId xmlns:a16="http://schemas.microsoft.com/office/drawing/2014/main" id="{B8F9A747-7A41-BE47-8E93-337AA10DF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69A715-9A94-C24B-A056-500EB0D5E133}"/>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232966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00C8-CB49-B643-963D-CD53261631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D0793-6969-944D-8148-9246A8D77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8DBFD0-0EC6-0744-9350-8BB5F9F93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833AC-B292-764E-9DAB-23E65D0E76A4}"/>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6" name="Footer Placeholder 5">
            <a:extLst>
              <a:ext uri="{FF2B5EF4-FFF2-40B4-BE49-F238E27FC236}">
                <a16:creationId xmlns:a16="http://schemas.microsoft.com/office/drawing/2014/main" id="{6ECCE65A-AED0-1B43-B401-B3DF6FFA4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081C3-F41E-9B48-87BE-9FBD53C00FA3}"/>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1471045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3281-B5B0-8748-A11F-04A01137D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8368C7-E784-5A4C-891C-9FC6AF877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5441D4-9CF7-9340-A4C6-CF6F20467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9AB8F4-97B9-8247-AA7A-DE6B66FA695B}"/>
              </a:ext>
            </a:extLst>
          </p:cNvPr>
          <p:cNvSpPr>
            <a:spLocks noGrp="1"/>
          </p:cNvSpPr>
          <p:nvPr>
            <p:ph type="dt" sz="half" idx="10"/>
          </p:nvPr>
        </p:nvSpPr>
        <p:spPr/>
        <p:txBody>
          <a:bodyPr/>
          <a:lstStyle/>
          <a:p>
            <a:fld id="{16B1093E-33BF-EA47-9D0D-16A93249E899}" type="datetimeFigureOut">
              <a:rPr lang="en-US" smtClean="0"/>
              <a:t>7/18/20</a:t>
            </a:fld>
            <a:endParaRPr lang="en-US"/>
          </a:p>
        </p:txBody>
      </p:sp>
      <p:sp>
        <p:nvSpPr>
          <p:cNvPr id="6" name="Footer Placeholder 5">
            <a:extLst>
              <a:ext uri="{FF2B5EF4-FFF2-40B4-BE49-F238E27FC236}">
                <a16:creationId xmlns:a16="http://schemas.microsoft.com/office/drawing/2014/main" id="{A13B4B60-5D5F-234D-9F75-4F82188B9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449D2-54AA-7147-A98A-55D0108572A6}"/>
              </a:ext>
            </a:extLst>
          </p:cNvPr>
          <p:cNvSpPr>
            <a:spLocks noGrp="1"/>
          </p:cNvSpPr>
          <p:nvPr>
            <p:ph type="sldNum" sz="quarter" idx="12"/>
          </p:nvPr>
        </p:nvSpPr>
        <p:spPr/>
        <p:txBody>
          <a:bodyPr/>
          <a:lstStyle/>
          <a:p>
            <a:fld id="{6920610C-89BA-DA45-A9C0-4EF6F392E7BF}" type="slidenum">
              <a:rPr lang="en-US" smtClean="0"/>
              <a:t>‹#›</a:t>
            </a:fld>
            <a:endParaRPr lang="en-US"/>
          </a:p>
        </p:txBody>
      </p:sp>
    </p:spTree>
    <p:extLst>
      <p:ext uri="{BB962C8B-B14F-4D97-AF65-F5344CB8AC3E}">
        <p14:creationId xmlns:p14="http://schemas.microsoft.com/office/powerpoint/2010/main" val="222024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DA18C-2FE9-2849-BEC1-E4611F163D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47E5-F06E-4A4D-946E-5D485E266A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09890B-B1B9-A44D-85AC-9E19F6003F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1093E-33BF-EA47-9D0D-16A93249E899}" type="datetimeFigureOut">
              <a:rPr lang="en-US" smtClean="0"/>
              <a:t>7/18/20</a:t>
            </a:fld>
            <a:endParaRPr lang="en-US"/>
          </a:p>
        </p:txBody>
      </p:sp>
      <p:sp>
        <p:nvSpPr>
          <p:cNvPr id="5" name="Footer Placeholder 4">
            <a:extLst>
              <a:ext uri="{FF2B5EF4-FFF2-40B4-BE49-F238E27FC236}">
                <a16:creationId xmlns:a16="http://schemas.microsoft.com/office/drawing/2014/main" id="{E15E4B90-7732-1240-83A8-33DF19451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8B430F-42BB-0C4E-B89B-60DCBE1F4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0610C-89BA-DA45-A9C0-4EF6F392E7BF}" type="slidenum">
              <a:rPr lang="en-US" smtClean="0"/>
              <a:t>‹#›</a:t>
            </a:fld>
            <a:endParaRPr lang="en-US"/>
          </a:p>
        </p:txBody>
      </p:sp>
    </p:spTree>
    <p:extLst>
      <p:ext uri="{BB962C8B-B14F-4D97-AF65-F5344CB8AC3E}">
        <p14:creationId xmlns:p14="http://schemas.microsoft.com/office/powerpoint/2010/main" val="1091661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ocalhost:8888/notebooks/Capstone-hw5.ipynb#-3.-Methodolog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9721-332D-1243-9DB4-4CE13C7D6375}"/>
              </a:ext>
            </a:extLst>
          </p:cNvPr>
          <p:cNvSpPr>
            <a:spLocks noGrp="1"/>
          </p:cNvSpPr>
          <p:nvPr>
            <p:ph type="ctrTitle"/>
          </p:nvPr>
        </p:nvSpPr>
        <p:spPr/>
        <p:txBody>
          <a:bodyPr/>
          <a:lstStyle/>
          <a:p>
            <a:r>
              <a:rPr lang="en-US" dirty="0"/>
              <a:t>Open</a:t>
            </a:r>
            <a:r>
              <a:rPr lang="zh-CN" altLang="en-US" dirty="0"/>
              <a:t> </a:t>
            </a:r>
            <a:r>
              <a:rPr lang="en-US" altLang="zh-CN" dirty="0"/>
              <a:t>a</a:t>
            </a:r>
            <a:r>
              <a:rPr lang="zh-CN" altLang="en-US" dirty="0"/>
              <a:t> </a:t>
            </a:r>
            <a:r>
              <a:rPr lang="en-US" altLang="zh-CN" dirty="0" err="1"/>
              <a:t>asian</a:t>
            </a:r>
            <a:r>
              <a:rPr lang="zh-CN" altLang="en-US" dirty="0"/>
              <a:t> </a:t>
            </a:r>
            <a:r>
              <a:rPr lang="en-US" altLang="zh-CN" dirty="0"/>
              <a:t>restaurant</a:t>
            </a:r>
            <a:r>
              <a:rPr lang="zh-CN" altLang="en-US" dirty="0"/>
              <a:t> </a:t>
            </a:r>
            <a:r>
              <a:rPr lang="en-US" altLang="zh-CN" dirty="0"/>
              <a:t>in</a:t>
            </a:r>
            <a:r>
              <a:rPr lang="zh-CN" altLang="en-US" dirty="0"/>
              <a:t> </a:t>
            </a:r>
            <a:r>
              <a:rPr lang="en-US" altLang="zh-CN" dirty="0"/>
              <a:t>Seattle</a:t>
            </a:r>
            <a:endParaRPr lang="en-US" dirty="0"/>
          </a:p>
        </p:txBody>
      </p:sp>
    </p:spTree>
    <p:extLst>
      <p:ext uri="{BB962C8B-B14F-4D97-AF65-F5344CB8AC3E}">
        <p14:creationId xmlns:p14="http://schemas.microsoft.com/office/powerpoint/2010/main" val="31583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E1A7-F797-374E-BD01-F2E96413AF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FA7ECA-6E68-B14B-B6F1-577CB617DFF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CDE66F-2C2A-6041-8A68-385AD69ECB16}"/>
              </a:ext>
            </a:extLst>
          </p:cNvPr>
          <p:cNvPicPr>
            <a:picLocks noChangeAspect="1"/>
          </p:cNvPicPr>
          <p:nvPr/>
        </p:nvPicPr>
        <p:blipFill>
          <a:blip r:embed="rId2"/>
          <a:stretch>
            <a:fillRect/>
          </a:stretch>
        </p:blipFill>
        <p:spPr>
          <a:xfrm>
            <a:off x="907381" y="0"/>
            <a:ext cx="10377237" cy="6858000"/>
          </a:xfrm>
          <a:prstGeom prst="rect">
            <a:avLst/>
          </a:prstGeom>
        </p:spPr>
      </p:pic>
    </p:spTree>
    <p:extLst>
      <p:ext uri="{BB962C8B-B14F-4D97-AF65-F5344CB8AC3E}">
        <p14:creationId xmlns:p14="http://schemas.microsoft.com/office/powerpoint/2010/main" val="386186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34FC-6BCD-2D4F-8304-D9B4650D6C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A80B81-2F26-7B43-9D06-81C92FD0A9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333D8D4-5CE1-114B-83F7-2B9F7AA2B19C}"/>
              </a:ext>
            </a:extLst>
          </p:cNvPr>
          <p:cNvPicPr>
            <a:picLocks noChangeAspect="1"/>
          </p:cNvPicPr>
          <p:nvPr/>
        </p:nvPicPr>
        <p:blipFill>
          <a:blip r:embed="rId2"/>
          <a:stretch>
            <a:fillRect/>
          </a:stretch>
        </p:blipFill>
        <p:spPr>
          <a:xfrm>
            <a:off x="1808313" y="212724"/>
            <a:ext cx="10383687" cy="6176963"/>
          </a:xfrm>
          <a:prstGeom prst="rect">
            <a:avLst/>
          </a:prstGeom>
        </p:spPr>
      </p:pic>
      <p:sp>
        <p:nvSpPr>
          <p:cNvPr id="5" name="TextBox 4">
            <a:extLst>
              <a:ext uri="{FF2B5EF4-FFF2-40B4-BE49-F238E27FC236}">
                <a16:creationId xmlns:a16="http://schemas.microsoft.com/office/drawing/2014/main" id="{23D73CBF-03FC-8E4F-A639-A1CC9A18153B}"/>
              </a:ext>
            </a:extLst>
          </p:cNvPr>
          <p:cNvSpPr txBox="1"/>
          <p:nvPr/>
        </p:nvSpPr>
        <p:spPr>
          <a:xfrm>
            <a:off x="0" y="3116539"/>
            <a:ext cx="1985928" cy="369332"/>
          </a:xfrm>
          <a:prstGeom prst="rect">
            <a:avLst/>
          </a:prstGeom>
          <a:noFill/>
        </p:spPr>
        <p:txBody>
          <a:bodyPr wrap="none" rtlCol="0">
            <a:spAutoFit/>
          </a:bodyPr>
          <a:lstStyle/>
          <a:p>
            <a:r>
              <a:rPr lang="en-US" altLang="zh-CN" dirty="0"/>
              <a:t>Customer</a:t>
            </a:r>
            <a:r>
              <a:rPr lang="zh-CN" altLang="en-US" dirty="0"/>
              <a:t> </a:t>
            </a:r>
            <a:r>
              <a:rPr lang="en-US" altLang="zh-CN" dirty="0"/>
              <a:t>heatmap</a:t>
            </a:r>
            <a:endParaRPr lang="en-US" dirty="0"/>
          </a:p>
        </p:txBody>
      </p:sp>
    </p:spTree>
    <p:extLst>
      <p:ext uri="{BB962C8B-B14F-4D97-AF65-F5344CB8AC3E}">
        <p14:creationId xmlns:p14="http://schemas.microsoft.com/office/powerpoint/2010/main" val="217326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A647-CAD2-7849-95C9-EF7225E444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0F5C7E-B75B-5749-971C-97049E95B10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05EB025-A3C8-E94D-A186-7C30AB9EBEEE}"/>
              </a:ext>
            </a:extLst>
          </p:cNvPr>
          <p:cNvPicPr>
            <a:picLocks noChangeAspect="1"/>
          </p:cNvPicPr>
          <p:nvPr/>
        </p:nvPicPr>
        <p:blipFill>
          <a:blip r:embed="rId2"/>
          <a:stretch>
            <a:fillRect/>
          </a:stretch>
        </p:blipFill>
        <p:spPr>
          <a:xfrm>
            <a:off x="315020" y="0"/>
            <a:ext cx="11561959" cy="6858000"/>
          </a:xfrm>
          <a:prstGeom prst="rect">
            <a:avLst/>
          </a:prstGeom>
        </p:spPr>
      </p:pic>
    </p:spTree>
    <p:extLst>
      <p:ext uri="{BB962C8B-B14F-4D97-AF65-F5344CB8AC3E}">
        <p14:creationId xmlns:p14="http://schemas.microsoft.com/office/powerpoint/2010/main" val="348601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26152-6885-084E-9CA5-65E0DAEB9554}"/>
              </a:ext>
            </a:extLst>
          </p:cNvPr>
          <p:cNvSpPr>
            <a:spLocks noGrp="1"/>
          </p:cNvSpPr>
          <p:nvPr>
            <p:ph type="title"/>
          </p:nvPr>
        </p:nvSpPr>
        <p:spPr/>
        <p:txBody>
          <a:bodyPr/>
          <a:lstStyle/>
          <a:p>
            <a:r>
              <a:rPr lang="en-US" altLang="zh-CN" dirty="0"/>
              <a:t>K-mean</a:t>
            </a:r>
            <a:r>
              <a:rPr lang="zh-CN" altLang="en-US" dirty="0"/>
              <a:t> </a:t>
            </a:r>
            <a:r>
              <a:rPr lang="en-US" altLang="zh-CN" dirty="0"/>
              <a:t>cluster</a:t>
            </a:r>
            <a:endParaRPr lang="en-US" dirty="0"/>
          </a:p>
        </p:txBody>
      </p:sp>
      <p:pic>
        <p:nvPicPr>
          <p:cNvPr id="4" name="Picture 3">
            <a:extLst>
              <a:ext uri="{FF2B5EF4-FFF2-40B4-BE49-F238E27FC236}">
                <a16:creationId xmlns:a16="http://schemas.microsoft.com/office/drawing/2014/main" id="{3A8510C7-B9D2-8C43-920B-60F76DA5B9F9}"/>
              </a:ext>
            </a:extLst>
          </p:cNvPr>
          <p:cNvPicPr>
            <a:picLocks noChangeAspect="1"/>
          </p:cNvPicPr>
          <p:nvPr/>
        </p:nvPicPr>
        <p:blipFill>
          <a:blip r:embed="rId2"/>
          <a:stretch>
            <a:fillRect/>
          </a:stretch>
        </p:blipFill>
        <p:spPr>
          <a:xfrm>
            <a:off x="1393716" y="1690688"/>
            <a:ext cx="10248900" cy="4102100"/>
          </a:xfrm>
          <a:prstGeom prst="rect">
            <a:avLst/>
          </a:prstGeom>
        </p:spPr>
      </p:pic>
    </p:spTree>
    <p:extLst>
      <p:ext uri="{BB962C8B-B14F-4D97-AF65-F5344CB8AC3E}">
        <p14:creationId xmlns:p14="http://schemas.microsoft.com/office/powerpoint/2010/main" val="1571313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F1619-9EC7-AE42-826E-D7066E59C2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BE7D59-E092-CC40-8397-D8D94D10A6B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B09775-5F5A-4D42-A5F7-EB00CA53FEB9}"/>
              </a:ext>
            </a:extLst>
          </p:cNvPr>
          <p:cNvPicPr>
            <a:picLocks noChangeAspect="1"/>
          </p:cNvPicPr>
          <p:nvPr/>
        </p:nvPicPr>
        <p:blipFill>
          <a:blip r:embed="rId2"/>
          <a:stretch>
            <a:fillRect/>
          </a:stretch>
        </p:blipFill>
        <p:spPr>
          <a:xfrm>
            <a:off x="355772" y="0"/>
            <a:ext cx="11480455" cy="6858000"/>
          </a:xfrm>
          <a:prstGeom prst="rect">
            <a:avLst/>
          </a:prstGeom>
        </p:spPr>
      </p:pic>
    </p:spTree>
    <p:extLst>
      <p:ext uri="{BB962C8B-B14F-4D97-AF65-F5344CB8AC3E}">
        <p14:creationId xmlns:p14="http://schemas.microsoft.com/office/powerpoint/2010/main" val="255740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0EC4-9F5B-8644-83ED-2F8AD38771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4B2149-62D9-144A-B6E9-C7D1A44292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AE8872-FD3C-BB45-B96F-A348FA0E6B15}"/>
              </a:ext>
            </a:extLst>
          </p:cNvPr>
          <p:cNvPicPr>
            <a:picLocks noChangeAspect="1"/>
          </p:cNvPicPr>
          <p:nvPr/>
        </p:nvPicPr>
        <p:blipFill>
          <a:blip r:embed="rId2"/>
          <a:stretch>
            <a:fillRect/>
          </a:stretch>
        </p:blipFill>
        <p:spPr>
          <a:xfrm>
            <a:off x="0" y="103909"/>
            <a:ext cx="12192000" cy="6650182"/>
          </a:xfrm>
          <a:prstGeom prst="rect">
            <a:avLst/>
          </a:prstGeom>
        </p:spPr>
      </p:pic>
    </p:spTree>
    <p:extLst>
      <p:ext uri="{BB962C8B-B14F-4D97-AF65-F5344CB8AC3E}">
        <p14:creationId xmlns:p14="http://schemas.microsoft.com/office/powerpoint/2010/main" val="3364926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FCE8-07E3-DA46-8CCF-6CB85F8D0A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15D097-CBAB-804B-AEE3-AC75ED8C40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530E207-DEE2-D142-8B1A-9E96F80D7011}"/>
              </a:ext>
            </a:extLst>
          </p:cNvPr>
          <p:cNvPicPr>
            <a:picLocks noChangeAspect="1"/>
          </p:cNvPicPr>
          <p:nvPr/>
        </p:nvPicPr>
        <p:blipFill>
          <a:blip r:embed="rId2"/>
          <a:stretch>
            <a:fillRect/>
          </a:stretch>
        </p:blipFill>
        <p:spPr>
          <a:xfrm>
            <a:off x="0" y="1108624"/>
            <a:ext cx="12192000" cy="4640752"/>
          </a:xfrm>
          <a:prstGeom prst="rect">
            <a:avLst/>
          </a:prstGeom>
        </p:spPr>
      </p:pic>
    </p:spTree>
    <p:extLst>
      <p:ext uri="{BB962C8B-B14F-4D97-AF65-F5344CB8AC3E}">
        <p14:creationId xmlns:p14="http://schemas.microsoft.com/office/powerpoint/2010/main" val="887123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31D1-4078-3B4D-B46D-A5EF25696408}"/>
              </a:ext>
            </a:extLst>
          </p:cNvPr>
          <p:cNvSpPr>
            <a:spLocks noGrp="1"/>
          </p:cNvSpPr>
          <p:nvPr>
            <p:ph type="title"/>
          </p:nvPr>
        </p:nvSpPr>
        <p:spPr/>
        <p:txBody>
          <a:bodyPr/>
          <a:lstStyle/>
          <a:p>
            <a:r>
              <a:rPr lang="en-US" altLang="zh-CN" dirty="0"/>
              <a:t>Best</a:t>
            </a:r>
            <a:r>
              <a:rPr lang="zh-CN" altLang="en-US" dirty="0"/>
              <a:t> </a:t>
            </a:r>
            <a:r>
              <a:rPr lang="en-US" altLang="zh-CN" dirty="0"/>
              <a:t>location</a:t>
            </a:r>
            <a:r>
              <a:rPr lang="zh-CN" altLang="en-US" dirty="0"/>
              <a:t> </a:t>
            </a:r>
            <a:r>
              <a:rPr lang="en-US" altLang="zh-CN" dirty="0"/>
              <a:t>cluster</a:t>
            </a:r>
            <a:r>
              <a:rPr lang="zh-CN" altLang="en-US" dirty="0"/>
              <a:t> </a:t>
            </a:r>
            <a:r>
              <a:rPr lang="en-US" altLang="zh-CN" dirty="0"/>
              <a:t>(green</a:t>
            </a:r>
            <a:r>
              <a:rPr lang="zh-CN" altLang="en-US" dirty="0"/>
              <a:t> </a:t>
            </a:r>
            <a:r>
              <a:rPr lang="en-US" altLang="zh-CN" dirty="0"/>
              <a:t>circle)</a:t>
            </a:r>
            <a:endParaRPr lang="en-US" dirty="0"/>
          </a:p>
        </p:txBody>
      </p:sp>
    </p:spTree>
    <p:extLst>
      <p:ext uri="{BB962C8B-B14F-4D97-AF65-F5344CB8AC3E}">
        <p14:creationId xmlns:p14="http://schemas.microsoft.com/office/powerpoint/2010/main" val="397710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37D4E-7F53-0742-94FB-3E76C1D58A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2F4931-E007-1745-BFD9-83174CE760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3747302-F86E-5549-90C5-920FF6C4B2E7}"/>
              </a:ext>
            </a:extLst>
          </p:cNvPr>
          <p:cNvPicPr>
            <a:picLocks noChangeAspect="1"/>
          </p:cNvPicPr>
          <p:nvPr/>
        </p:nvPicPr>
        <p:blipFill>
          <a:blip r:embed="rId2"/>
          <a:stretch>
            <a:fillRect/>
          </a:stretch>
        </p:blipFill>
        <p:spPr>
          <a:xfrm>
            <a:off x="327749" y="0"/>
            <a:ext cx="11536502" cy="6858000"/>
          </a:xfrm>
          <a:prstGeom prst="rect">
            <a:avLst/>
          </a:prstGeom>
        </p:spPr>
      </p:pic>
    </p:spTree>
    <p:extLst>
      <p:ext uri="{BB962C8B-B14F-4D97-AF65-F5344CB8AC3E}">
        <p14:creationId xmlns:p14="http://schemas.microsoft.com/office/powerpoint/2010/main" val="2710340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5B91-CA25-EF49-A21B-5AF531EF38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067B85-C1C8-2E45-9F0D-080CD484D85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A94801-40D0-F547-A9B1-4E3E683DB02F}"/>
              </a:ext>
            </a:extLst>
          </p:cNvPr>
          <p:cNvPicPr>
            <a:picLocks noChangeAspect="1"/>
          </p:cNvPicPr>
          <p:nvPr/>
        </p:nvPicPr>
        <p:blipFill>
          <a:blip r:embed="rId2"/>
          <a:stretch>
            <a:fillRect/>
          </a:stretch>
        </p:blipFill>
        <p:spPr>
          <a:xfrm>
            <a:off x="392487" y="0"/>
            <a:ext cx="11407025" cy="6858000"/>
          </a:xfrm>
          <a:prstGeom prst="rect">
            <a:avLst/>
          </a:prstGeom>
        </p:spPr>
      </p:pic>
    </p:spTree>
    <p:extLst>
      <p:ext uri="{BB962C8B-B14F-4D97-AF65-F5344CB8AC3E}">
        <p14:creationId xmlns:p14="http://schemas.microsoft.com/office/powerpoint/2010/main" val="281696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19A6BB-7885-0941-BB64-00F9611EB332}"/>
              </a:ext>
            </a:extLst>
          </p:cNvPr>
          <p:cNvSpPr/>
          <p:nvPr/>
        </p:nvSpPr>
        <p:spPr>
          <a:xfrm>
            <a:off x="564250" y="382381"/>
            <a:ext cx="4128310" cy="369332"/>
          </a:xfrm>
          <a:prstGeom prst="rect">
            <a:avLst/>
          </a:prstGeom>
        </p:spPr>
        <p:txBody>
          <a:bodyPr wrap="none">
            <a:spAutoFit/>
          </a:bodyPr>
          <a:lstStyle/>
          <a:p>
            <a:pPr fontAlgn="base"/>
            <a:r>
              <a:rPr lang="en-US" b="1" i="0" dirty="0">
                <a:solidFill>
                  <a:srgbClr val="000000"/>
                </a:solidFill>
                <a:effectLst/>
                <a:latin typeface="News Cycle"/>
              </a:rPr>
              <a:t>1. Introduction/Business Problem section</a:t>
            </a:r>
          </a:p>
        </p:txBody>
      </p:sp>
      <p:sp>
        <p:nvSpPr>
          <p:cNvPr id="5" name="Rectangle 4">
            <a:extLst>
              <a:ext uri="{FF2B5EF4-FFF2-40B4-BE49-F238E27FC236}">
                <a16:creationId xmlns:a16="http://schemas.microsoft.com/office/drawing/2014/main" id="{F363EFAE-C65C-D040-83AD-56B38C19B57B}"/>
              </a:ext>
            </a:extLst>
          </p:cNvPr>
          <p:cNvSpPr/>
          <p:nvPr/>
        </p:nvSpPr>
        <p:spPr>
          <a:xfrm>
            <a:off x="661059" y="940798"/>
            <a:ext cx="11095512" cy="1200329"/>
          </a:xfrm>
          <a:prstGeom prst="rect">
            <a:avLst/>
          </a:prstGeom>
        </p:spPr>
        <p:txBody>
          <a:bodyPr wrap="square">
            <a:spAutoFit/>
          </a:bodyPr>
          <a:lstStyle/>
          <a:p>
            <a:pPr fontAlgn="base"/>
            <a:r>
              <a:rPr lang="en-US" b="0" i="0" dirty="0">
                <a:solidFill>
                  <a:srgbClr val="000000"/>
                </a:solidFill>
                <a:effectLst/>
                <a:latin typeface="Lato"/>
              </a:rPr>
              <a:t>Korean food(Asian food) is getting more and more famous in Seattle lately. We can see the Korean dining is everywhere in United States, especially in Los </a:t>
            </a:r>
            <a:r>
              <a:rPr lang="en-US" b="0" i="0" dirty="0" err="1">
                <a:solidFill>
                  <a:srgbClr val="000000"/>
                </a:solidFill>
                <a:effectLst/>
                <a:latin typeface="Lato"/>
              </a:rPr>
              <a:t>angela</a:t>
            </a:r>
            <a:r>
              <a:rPr lang="en-US" b="0" i="0" dirty="0">
                <a:solidFill>
                  <a:srgbClr val="000000"/>
                </a:solidFill>
                <a:effectLst/>
                <a:latin typeface="Lato"/>
              </a:rPr>
              <a:t>. We are going to find the best location to open in Seattle and do more research about the business </a:t>
            </a:r>
            <a:r>
              <a:rPr lang="en-US" b="0" i="0" dirty="0" err="1">
                <a:solidFill>
                  <a:srgbClr val="000000"/>
                </a:solidFill>
                <a:effectLst/>
                <a:latin typeface="Lato"/>
              </a:rPr>
              <a:t>opportuntiy</a:t>
            </a:r>
            <a:r>
              <a:rPr lang="en-US" b="0" i="0" dirty="0">
                <a:solidFill>
                  <a:srgbClr val="000000"/>
                </a:solidFill>
                <a:effectLst/>
                <a:latin typeface="Lato"/>
              </a:rPr>
              <a:t> in Seattle.</a:t>
            </a:r>
          </a:p>
          <a:p>
            <a:pPr fontAlgn="base"/>
            <a:r>
              <a:rPr lang="en-US" b="0" i="0" dirty="0">
                <a:solidFill>
                  <a:srgbClr val="000000"/>
                </a:solidFill>
                <a:effectLst/>
                <a:latin typeface="Lato"/>
              </a:rPr>
              <a:t>This report will try to gather data about other restaurant localization, competitors and best localization.</a:t>
            </a:r>
          </a:p>
        </p:txBody>
      </p:sp>
      <p:sp>
        <p:nvSpPr>
          <p:cNvPr id="6" name="Rectangle 5">
            <a:extLst>
              <a:ext uri="{FF2B5EF4-FFF2-40B4-BE49-F238E27FC236}">
                <a16:creationId xmlns:a16="http://schemas.microsoft.com/office/drawing/2014/main" id="{7E9DF88D-0BBE-E74F-BBBC-5753960479BE}"/>
              </a:ext>
            </a:extLst>
          </p:cNvPr>
          <p:cNvSpPr/>
          <p:nvPr/>
        </p:nvSpPr>
        <p:spPr>
          <a:xfrm>
            <a:off x="661059" y="4296215"/>
            <a:ext cx="8902262" cy="1754326"/>
          </a:xfrm>
          <a:prstGeom prst="rect">
            <a:avLst/>
          </a:prstGeom>
        </p:spPr>
        <p:txBody>
          <a:bodyPr wrap="square">
            <a:spAutoFit/>
          </a:bodyPr>
          <a:lstStyle/>
          <a:p>
            <a:pPr fontAlgn="base"/>
            <a:r>
              <a:rPr lang="en-US" b="0" i="0" dirty="0">
                <a:solidFill>
                  <a:srgbClr val="000000"/>
                </a:solidFill>
                <a:effectLst/>
                <a:latin typeface="Lato"/>
              </a:rPr>
              <a:t>As the goal of this is to create a business plan in the end, we need to make sure data from </a:t>
            </a:r>
            <a:r>
              <a:rPr lang="en-US" b="0" i="0" dirty="0" err="1">
                <a:solidFill>
                  <a:srgbClr val="000000"/>
                </a:solidFill>
                <a:effectLst/>
                <a:latin typeface="Lato"/>
              </a:rPr>
              <a:t>api</a:t>
            </a:r>
            <a:r>
              <a:rPr lang="en-US" b="0" i="0" dirty="0">
                <a:solidFill>
                  <a:srgbClr val="000000"/>
                </a:solidFill>
                <a:effectLst/>
                <a:latin typeface="Lato"/>
              </a:rPr>
              <a:t> are correct. We also need to check that customer could be interested in this specific business.</a:t>
            </a:r>
          </a:p>
          <a:p>
            <a:pPr fontAlgn="base"/>
            <a:r>
              <a:rPr lang="en-US" b="0" i="0" dirty="0">
                <a:solidFill>
                  <a:srgbClr val="000000"/>
                </a:solidFill>
                <a:effectLst/>
                <a:latin typeface="Lato"/>
              </a:rPr>
              <a:t>In order to do so, a survey in Seattle and Los Angeles will be done in addition to data gathering. I’ll go in the cities and check at different hours if restaurants are working, if streets are full and so on, and what kind of restaurant works well. This survey will allow to validate the data analysis done here.</a:t>
            </a:r>
          </a:p>
        </p:txBody>
      </p:sp>
      <p:sp>
        <p:nvSpPr>
          <p:cNvPr id="7" name="Rectangle 6">
            <a:extLst>
              <a:ext uri="{FF2B5EF4-FFF2-40B4-BE49-F238E27FC236}">
                <a16:creationId xmlns:a16="http://schemas.microsoft.com/office/drawing/2014/main" id="{B51747AD-537B-D84C-BED3-9409BDBAD7D2}"/>
              </a:ext>
            </a:extLst>
          </p:cNvPr>
          <p:cNvSpPr/>
          <p:nvPr/>
        </p:nvSpPr>
        <p:spPr>
          <a:xfrm>
            <a:off x="661059" y="3429000"/>
            <a:ext cx="1230209" cy="369332"/>
          </a:xfrm>
          <a:prstGeom prst="rect">
            <a:avLst/>
          </a:prstGeom>
        </p:spPr>
        <p:txBody>
          <a:bodyPr wrap="none">
            <a:spAutoFit/>
          </a:bodyPr>
          <a:lstStyle/>
          <a:p>
            <a:pPr fontAlgn="base"/>
            <a:r>
              <a:rPr lang="en-US" b="1" i="0" dirty="0">
                <a:solidFill>
                  <a:srgbClr val="000000"/>
                </a:solidFill>
                <a:effectLst/>
                <a:latin typeface="News Cycle"/>
              </a:rPr>
              <a:t>ii) Problem</a:t>
            </a:r>
          </a:p>
        </p:txBody>
      </p:sp>
    </p:spTree>
    <p:extLst>
      <p:ext uri="{BB962C8B-B14F-4D97-AF65-F5344CB8AC3E}">
        <p14:creationId xmlns:p14="http://schemas.microsoft.com/office/powerpoint/2010/main" val="410003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1C07-051A-7F48-8EDF-158F109C03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3C3F4C-AB68-D741-8FD6-7CC6E6467E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436A07-E0CB-8A47-9A0A-3CC9E48E51E3}"/>
              </a:ext>
            </a:extLst>
          </p:cNvPr>
          <p:cNvPicPr>
            <a:picLocks noChangeAspect="1"/>
          </p:cNvPicPr>
          <p:nvPr/>
        </p:nvPicPr>
        <p:blipFill>
          <a:blip r:embed="rId2"/>
          <a:stretch>
            <a:fillRect/>
          </a:stretch>
        </p:blipFill>
        <p:spPr>
          <a:xfrm>
            <a:off x="169984" y="0"/>
            <a:ext cx="11852031" cy="6858000"/>
          </a:xfrm>
          <a:prstGeom prst="rect">
            <a:avLst/>
          </a:prstGeom>
        </p:spPr>
      </p:pic>
    </p:spTree>
    <p:extLst>
      <p:ext uri="{BB962C8B-B14F-4D97-AF65-F5344CB8AC3E}">
        <p14:creationId xmlns:p14="http://schemas.microsoft.com/office/powerpoint/2010/main" val="2184470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9E1FE-B4A3-3D4B-B56E-1B3E525F7AE2}"/>
              </a:ext>
            </a:extLst>
          </p:cNvPr>
          <p:cNvSpPr>
            <a:spLocks noGrp="1"/>
          </p:cNvSpPr>
          <p:nvPr>
            <p:ph type="title"/>
          </p:nvPr>
        </p:nvSpPr>
        <p:spPr>
          <a:xfrm>
            <a:off x="4902200" y="2766218"/>
            <a:ext cx="10515600" cy="1325563"/>
          </a:xfrm>
        </p:spPr>
        <p:txBody>
          <a:bodyPr/>
          <a:lstStyle/>
          <a:p>
            <a:r>
              <a:rPr lang="en-US" altLang="zh-CN" dirty="0"/>
              <a:t>Thank</a:t>
            </a:r>
            <a:r>
              <a:rPr lang="zh-CN" altLang="en-US" dirty="0"/>
              <a:t> </a:t>
            </a:r>
            <a:r>
              <a:rPr lang="en-US" altLang="zh-CN" dirty="0"/>
              <a:t>you!</a:t>
            </a:r>
            <a:endParaRPr lang="en-US" dirty="0"/>
          </a:p>
        </p:txBody>
      </p:sp>
    </p:spTree>
    <p:extLst>
      <p:ext uri="{BB962C8B-B14F-4D97-AF65-F5344CB8AC3E}">
        <p14:creationId xmlns:p14="http://schemas.microsoft.com/office/powerpoint/2010/main" val="198022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FA98B6-E8FD-A644-BA29-62B8B8DBAA39}"/>
              </a:ext>
            </a:extLst>
          </p:cNvPr>
          <p:cNvSpPr/>
          <p:nvPr/>
        </p:nvSpPr>
        <p:spPr>
          <a:xfrm>
            <a:off x="602874" y="390775"/>
            <a:ext cx="1694566" cy="707886"/>
          </a:xfrm>
          <a:prstGeom prst="rect">
            <a:avLst/>
          </a:prstGeom>
        </p:spPr>
        <p:txBody>
          <a:bodyPr wrap="none">
            <a:spAutoFit/>
          </a:bodyPr>
          <a:lstStyle/>
          <a:p>
            <a:pPr fontAlgn="base"/>
            <a:r>
              <a:rPr lang="en-US" sz="4000" b="1" i="0" dirty="0">
                <a:solidFill>
                  <a:srgbClr val="000000"/>
                </a:solidFill>
                <a:effectLst/>
                <a:latin typeface="News Cycle"/>
              </a:rPr>
              <a:t>2. Data</a:t>
            </a:r>
          </a:p>
        </p:txBody>
      </p:sp>
      <p:sp>
        <p:nvSpPr>
          <p:cNvPr id="5" name="Rectangle 4">
            <a:extLst>
              <a:ext uri="{FF2B5EF4-FFF2-40B4-BE49-F238E27FC236}">
                <a16:creationId xmlns:a16="http://schemas.microsoft.com/office/drawing/2014/main" id="{569BB8E4-3E0D-DB44-9668-3BA70F1DFD1B}"/>
              </a:ext>
            </a:extLst>
          </p:cNvPr>
          <p:cNvSpPr/>
          <p:nvPr/>
        </p:nvSpPr>
        <p:spPr>
          <a:xfrm>
            <a:off x="1203434" y="1413063"/>
            <a:ext cx="10116207" cy="4031873"/>
          </a:xfrm>
          <a:prstGeom prst="rect">
            <a:avLst/>
          </a:prstGeom>
        </p:spPr>
        <p:txBody>
          <a:bodyPr wrap="square">
            <a:spAutoFit/>
          </a:bodyPr>
          <a:lstStyle/>
          <a:p>
            <a:pPr fontAlgn="base"/>
            <a:r>
              <a:rPr lang="en-US" sz="3200" b="0" i="0" dirty="0">
                <a:solidFill>
                  <a:srgbClr val="000000"/>
                </a:solidFill>
                <a:effectLst/>
                <a:latin typeface="Lato"/>
              </a:rPr>
              <a:t>I will change some data:</a:t>
            </a:r>
          </a:p>
          <a:p>
            <a:pPr fontAlgn="base"/>
            <a:r>
              <a:rPr lang="en-US" sz="3200" b="0" i="0" dirty="0">
                <a:solidFill>
                  <a:srgbClr val="000000"/>
                </a:solidFill>
                <a:effectLst/>
                <a:latin typeface="Lato"/>
              </a:rPr>
              <a:t>Country/City: United States</a:t>
            </a:r>
            <a:br>
              <a:rPr lang="en-US" sz="3200" b="0" i="0" dirty="0">
                <a:solidFill>
                  <a:srgbClr val="000000"/>
                </a:solidFill>
                <a:effectLst/>
                <a:latin typeface="Lato"/>
              </a:rPr>
            </a:br>
            <a:r>
              <a:rPr lang="en-US" sz="3200" b="0" i="0" dirty="0">
                <a:solidFill>
                  <a:srgbClr val="000000"/>
                </a:solidFill>
                <a:effectLst/>
                <a:latin typeface="Lato"/>
              </a:rPr>
              <a:t>Goal: Open a restaurant/little shop for workers in weekday and maybe </a:t>
            </a:r>
            <a:r>
              <a:rPr lang="en-US" sz="3200" b="0" i="0" dirty="0" err="1">
                <a:solidFill>
                  <a:srgbClr val="000000"/>
                </a:solidFill>
                <a:effectLst/>
                <a:latin typeface="Lato"/>
              </a:rPr>
              <a:t>saturday</a:t>
            </a:r>
            <a:r>
              <a:rPr lang="en-US" sz="3200" b="0" i="0" dirty="0">
                <a:solidFill>
                  <a:srgbClr val="000000"/>
                </a:solidFill>
                <a:effectLst/>
                <a:latin typeface="Lato"/>
              </a:rPr>
              <a:t> So, I will cross data from working days, and </a:t>
            </a:r>
            <a:r>
              <a:rPr lang="en-US" sz="3200" b="0" i="0" dirty="0" err="1">
                <a:solidFill>
                  <a:srgbClr val="000000"/>
                </a:solidFill>
                <a:effectLst/>
                <a:latin typeface="Lato"/>
              </a:rPr>
              <a:t>localisations</a:t>
            </a:r>
            <a:r>
              <a:rPr lang="en-US" sz="3200" b="0" i="0" dirty="0">
                <a:solidFill>
                  <a:srgbClr val="000000"/>
                </a:solidFill>
                <a:effectLst/>
                <a:latin typeface="Lato"/>
              </a:rPr>
              <a:t>.</a:t>
            </a:r>
          </a:p>
          <a:p>
            <a:pPr fontAlgn="base"/>
            <a:r>
              <a:rPr lang="en-US" sz="3200" b="0" i="0" dirty="0">
                <a:solidFill>
                  <a:srgbClr val="000000"/>
                </a:solidFill>
                <a:effectLst/>
                <a:latin typeface="Lato"/>
              </a:rPr>
              <a:t>I will use the following API:</a:t>
            </a:r>
          </a:p>
          <a:p>
            <a:pPr fontAlgn="base"/>
            <a:r>
              <a:rPr lang="en-US" sz="3200" b="0" i="0" dirty="0">
                <a:solidFill>
                  <a:srgbClr val="000000"/>
                </a:solidFill>
                <a:effectLst/>
                <a:latin typeface="Lato"/>
              </a:rPr>
              <a:t>Foursquare API: to find restaurant/venues</a:t>
            </a:r>
            <a:br>
              <a:rPr lang="en-US" sz="3200" b="0" i="0" dirty="0">
                <a:solidFill>
                  <a:srgbClr val="000000"/>
                </a:solidFill>
                <a:effectLst/>
                <a:latin typeface="Lato"/>
              </a:rPr>
            </a:br>
            <a:r>
              <a:rPr lang="en-US" sz="3200" b="0" i="0" dirty="0">
                <a:solidFill>
                  <a:srgbClr val="000000"/>
                </a:solidFill>
                <a:effectLst/>
                <a:latin typeface="Lato"/>
              </a:rPr>
              <a:t>Google API: reverse </a:t>
            </a:r>
            <a:r>
              <a:rPr lang="en-US" sz="3200" b="0" i="0" dirty="0" err="1">
                <a:solidFill>
                  <a:srgbClr val="000000"/>
                </a:solidFill>
                <a:effectLst/>
                <a:latin typeface="Lato"/>
              </a:rPr>
              <a:t>geolocalisation</a:t>
            </a:r>
            <a:endParaRPr lang="en-US" sz="3200" b="0" i="0" dirty="0">
              <a:solidFill>
                <a:srgbClr val="000000"/>
              </a:solidFill>
              <a:effectLst/>
              <a:latin typeface="Lato"/>
            </a:endParaRPr>
          </a:p>
        </p:txBody>
      </p:sp>
    </p:spTree>
    <p:extLst>
      <p:ext uri="{BB962C8B-B14F-4D97-AF65-F5344CB8AC3E}">
        <p14:creationId xmlns:p14="http://schemas.microsoft.com/office/powerpoint/2010/main" val="1988762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EF4ACE25-93AF-6D46-B77C-D13BA43AC699}"/>
              </a:ext>
            </a:extLst>
          </p:cNvPr>
          <p:cNvPicPr>
            <a:picLocks noGrp="1" noChangeAspect="1"/>
          </p:cNvPicPr>
          <p:nvPr>
            <p:ph idx="1"/>
          </p:nvPr>
        </p:nvPicPr>
        <p:blipFill rotWithShape="1">
          <a:blip r:embed="rId2"/>
          <a:srcRect l="7952" r="10939"/>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81205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B3D73E-03BE-5C41-9666-919B5956EC63}"/>
              </a:ext>
            </a:extLst>
          </p:cNvPr>
          <p:cNvSpPr/>
          <p:nvPr/>
        </p:nvSpPr>
        <p:spPr>
          <a:xfrm>
            <a:off x="666793" y="769147"/>
            <a:ext cx="2029723" cy="369332"/>
          </a:xfrm>
          <a:prstGeom prst="rect">
            <a:avLst/>
          </a:prstGeom>
        </p:spPr>
        <p:txBody>
          <a:bodyPr wrap="none">
            <a:spAutoFit/>
          </a:bodyPr>
          <a:lstStyle/>
          <a:p>
            <a:r>
              <a:rPr lang="en-US" b="1" i="0" dirty="0">
                <a:solidFill>
                  <a:srgbClr val="000000"/>
                </a:solidFill>
                <a:effectLst/>
                <a:latin typeface="Helvetica Neue" panose="02000503000000020004" pitchFamily="2" charset="0"/>
              </a:rPr>
              <a:t>3. Methodology</a:t>
            </a:r>
            <a:r>
              <a:rPr lang="en-US" b="1" i="0" u="none" strike="noStrike" dirty="0">
                <a:solidFill>
                  <a:srgbClr val="296EAA"/>
                </a:solidFill>
                <a:effectLst/>
                <a:latin typeface="Helvetica Neue" panose="02000503000000020004" pitchFamily="2" charset="0"/>
                <a:hlinkClick r:id="rId2"/>
              </a:rPr>
              <a:t>¶</a:t>
            </a:r>
            <a:endParaRPr lang="en-US" b="1" i="0" dirty="0">
              <a:solidFill>
                <a:srgbClr val="000000"/>
              </a:solidFill>
              <a:effectLst/>
              <a:latin typeface="Helvetica Neue" panose="02000503000000020004" pitchFamily="2" charset="0"/>
            </a:endParaRPr>
          </a:p>
        </p:txBody>
      </p:sp>
      <p:pic>
        <p:nvPicPr>
          <p:cNvPr id="5" name="Picture 4">
            <a:extLst>
              <a:ext uri="{FF2B5EF4-FFF2-40B4-BE49-F238E27FC236}">
                <a16:creationId xmlns:a16="http://schemas.microsoft.com/office/drawing/2014/main" id="{DCDD8EA8-DD00-334B-A68C-FA36A9CC4815}"/>
              </a:ext>
            </a:extLst>
          </p:cNvPr>
          <p:cNvPicPr>
            <a:picLocks noChangeAspect="1"/>
          </p:cNvPicPr>
          <p:nvPr/>
        </p:nvPicPr>
        <p:blipFill>
          <a:blip r:embed="rId3"/>
          <a:stretch>
            <a:fillRect/>
          </a:stretch>
        </p:blipFill>
        <p:spPr>
          <a:xfrm>
            <a:off x="3533553" y="1079938"/>
            <a:ext cx="7991654" cy="4698124"/>
          </a:xfrm>
          <a:prstGeom prst="rect">
            <a:avLst/>
          </a:prstGeom>
        </p:spPr>
      </p:pic>
      <p:sp>
        <p:nvSpPr>
          <p:cNvPr id="6" name="TextBox 5">
            <a:extLst>
              <a:ext uri="{FF2B5EF4-FFF2-40B4-BE49-F238E27FC236}">
                <a16:creationId xmlns:a16="http://schemas.microsoft.com/office/drawing/2014/main" id="{F63719CC-144E-8D43-AA6B-BC1B1FA04213}"/>
              </a:ext>
            </a:extLst>
          </p:cNvPr>
          <p:cNvSpPr txBox="1"/>
          <p:nvPr/>
        </p:nvSpPr>
        <p:spPr>
          <a:xfrm>
            <a:off x="396457" y="2967335"/>
            <a:ext cx="3137095" cy="646331"/>
          </a:xfrm>
          <a:prstGeom prst="rect">
            <a:avLst/>
          </a:prstGeom>
          <a:noFill/>
        </p:spPr>
        <p:txBody>
          <a:bodyPr wrap="square" rtlCol="0">
            <a:spAutoFit/>
          </a:bodyPr>
          <a:lstStyle/>
          <a:p>
            <a:r>
              <a:rPr lang="en-US" altLang="zh-CN" dirty="0" err="1"/>
              <a:t>Blue:non-asian</a:t>
            </a:r>
            <a:r>
              <a:rPr lang="zh-CN" altLang="en-US" dirty="0"/>
              <a:t> </a:t>
            </a:r>
            <a:r>
              <a:rPr lang="en-US" altLang="zh-CN" dirty="0"/>
              <a:t>restaurant</a:t>
            </a:r>
          </a:p>
          <a:p>
            <a:r>
              <a:rPr lang="en-US" altLang="zh-CN" dirty="0" err="1"/>
              <a:t>Red:Asian</a:t>
            </a:r>
            <a:r>
              <a:rPr lang="zh-CN" altLang="en-US" dirty="0"/>
              <a:t> </a:t>
            </a:r>
            <a:r>
              <a:rPr lang="en-US" altLang="zh-CN" dirty="0"/>
              <a:t>restaurant</a:t>
            </a:r>
            <a:endParaRPr lang="en-US" dirty="0"/>
          </a:p>
        </p:txBody>
      </p:sp>
    </p:spTree>
    <p:extLst>
      <p:ext uri="{BB962C8B-B14F-4D97-AF65-F5344CB8AC3E}">
        <p14:creationId xmlns:p14="http://schemas.microsoft.com/office/powerpoint/2010/main" val="344394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81AAA36F-45FF-B34E-8929-DD5B016AE9C3}"/>
              </a:ext>
            </a:extLst>
          </p:cNvPr>
          <p:cNvPicPr>
            <a:picLocks noGrp="1" noChangeAspect="1"/>
          </p:cNvPicPr>
          <p:nvPr>
            <p:ph idx="1"/>
          </p:nvPr>
        </p:nvPicPr>
        <p:blipFill rotWithShape="1">
          <a:blip r:embed="rId2"/>
          <a:srcRect l="4231" r="13984"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TextBox 5">
            <a:extLst>
              <a:ext uri="{FF2B5EF4-FFF2-40B4-BE49-F238E27FC236}">
                <a16:creationId xmlns:a16="http://schemas.microsoft.com/office/drawing/2014/main" id="{94843157-D5DA-5547-AB09-964795A30FDE}"/>
              </a:ext>
            </a:extLst>
          </p:cNvPr>
          <p:cNvSpPr txBox="1"/>
          <p:nvPr/>
        </p:nvSpPr>
        <p:spPr>
          <a:xfrm>
            <a:off x="236867" y="678934"/>
            <a:ext cx="1098570" cy="369332"/>
          </a:xfrm>
          <a:prstGeom prst="rect">
            <a:avLst/>
          </a:prstGeom>
          <a:noFill/>
        </p:spPr>
        <p:txBody>
          <a:bodyPr wrap="none" rtlCol="0">
            <a:spAutoFit/>
          </a:bodyPr>
          <a:lstStyle/>
          <a:p>
            <a:r>
              <a:rPr lang="en-US" altLang="zh-CN" dirty="0"/>
              <a:t>university</a:t>
            </a:r>
            <a:endParaRPr lang="en-US" dirty="0"/>
          </a:p>
        </p:txBody>
      </p:sp>
    </p:spTree>
    <p:extLst>
      <p:ext uri="{BB962C8B-B14F-4D97-AF65-F5344CB8AC3E}">
        <p14:creationId xmlns:p14="http://schemas.microsoft.com/office/powerpoint/2010/main" val="3433016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704B-FE7E-364C-9777-4DBB9D55D6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5C99F6-3936-1B40-86C3-D92356A4E22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6B71B22-01AB-6B44-9C53-8253B399E14D}"/>
              </a:ext>
            </a:extLst>
          </p:cNvPr>
          <p:cNvPicPr>
            <a:picLocks noChangeAspect="1"/>
          </p:cNvPicPr>
          <p:nvPr/>
        </p:nvPicPr>
        <p:blipFill>
          <a:blip r:embed="rId2"/>
          <a:stretch>
            <a:fillRect/>
          </a:stretch>
        </p:blipFill>
        <p:spPr>
          <a:xfrm>
            <a:off x="669043" y="0"/>
            <a:ext cx="10853913" cy="6858000"/>
          </a:xfrm>
          <a:prstGeom prst="rect">
            <a:avLst/>
          </a:prstGeom>
        </p:spPr>
      </p:pic>
    </p:spTree>
    <p:extLst>
      <p:ext uri="{BB962C8B-B14F-4D97-AF65-F5344CB8AC3E}">
        <p14:creationId xmlns:p14="http://schemas.microsoft.com/office/powerpoint/2010/main" val="4019276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3016-FCDF-624F-9A8D-F9C0B14343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AE603B-B4C8-734B-8444-E17FC07904F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EE3673-3BC4-5341-BFE9-92B7C0D94A3E}"/>
              </a:ext>
            </a:extLst>
          </p:cNvPr>
          <p:cNvPicPr>
            <a:picLocks noChangeAspect="1"/>
          </p:cNvPicPr>
          <p:nvPr/>
        </p:nvPicPr>
        <p:blipFill>
          <a:blip r:embed="rId2"/>
          <a:stretch>
            <a:fillRect/>
          </a:stretch>
        </p:blipFill>
        <p:spPr>
          <a:xfrm>
            <a:off x="471656" y="0"/>
            <a:ext cx="11720344" cy="6858000"/>
          </a:xfrm>
          <a:prstGeom prst="rect">
            <a:avLst/>
          </a:prstGeom>
        </p:spPr>
      </p:pic>
    </p:spTree>
    <p:extLst>
      <p:ext uri="{BB962C8B-B14F-4D97-AF65-F5344CB8AC3E}">
        <p14:creationId xmlns:p14="http://schemas.microsoft.com/office/powerpoint/2010/main" val="1982032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DCBF-0E24-924E-B7A1-CC1239CFAA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57EAC1-7EE0-6244-8022-F8EA874B33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9844ED-146F-434D-9F81-C194B5EC8EE1}"/>
              </a:ext>
            </a:extLst>
          </p:cNvPr>
          <p:cNvPicPr>
            <a:picLocks noChangeAspect="1"/>
          </p:cNvPicPr>
          <p:nvPr/>
        </p:nvPicPr>
        <p:blipFill>
          <a:blip r:embed="rId2"/>
          <a:stretch>
            <a:fillRect/>
          </a:stretch>
        </p:blipFill>
        <p:spPr>
          <a:xfrm>
            <a:off x="1373221" y="0"/>
            <a:ext cx="10359957" cy="6858000"/>
          </a:xfrm>
          <a:prstGeom prst="rect">
            <a:avLst/>
          </a:prstGeom>
        </p:spPr>
      </p:pic>
    </p:spTree>
    <p:extLst>
      <p:ext uri="{BB962C8B-B14F-4D97-AF65-F5344CB8AC3E}">
        <p14:creationId xmlns:p14="http://schemas.microsoft.com/office/powerpoint/2010/main" val="608763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287</Words>
  <Application>Microsoft Macintosh PowerPoint</Application>
  <PresentationFormat>Widescreen</PresentationFormat>
  <Paragraphs>20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Lato</vt:lpstr>
      <vt:lpstr>News Cycle</vt:lpstr>
      <vt:lpstr>Arial</vt:lpstr>
      <vt:lpstr>Calibri</vt:lpstr>
      <vt:lpstr>Calibri Light</vt:lpstr>
      <vt:lpstr>Helvetica Neue</vt:lpstr>
      <vt:lpstr>Office Theme</vt:lpstr>
      <vt:lpstr>Open a asian restaurant in Seattle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K-mean cluster</vt:lpstr>
      <vt:lpstr>PowerPoint Presentation</vt:lpstr>
      <vt:lpstr>PowerPoint Presentation</vt:lpstr>
      <vt:lpstr>PowerPoint Presentation</vt:lpstr>
      <vt:lpstr>Best location cluster (green circle)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a asian restaurant in Seattle</dc:title>
  <dc:creator>Benwei Jin</dc:creator>
  <cp:lastModifiedBy>Benwei Jin</cp:lastModifiedBy>
  <cp:revision>2</cp:revision>
  <dcterms:created xsi:type="dcterms:W3CDTF">2020-07-18T05:54:10Z</dcterms:created>
  <dcterms:modified xsi:type="dcterms:W3CDTF">2020-07-18T06:01:00Z</dcterms:modified>
</cp:coreProperties>
</file>